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</p:sldIdLst>
  <p:sldSz cx="18288000" cy="10287000"/>
  <p:notesSz cx="6858000" cy="9144000"/>
  <p:embeddedFontLst>
    <p:embeddedFont>
      <p:font typeface="Helios" panose="020B0604020202020204" charset="0"/>
      <p:regular r:id="rId14"/>
    </p:embeddedFont>
    <p:embeddedFont>
      <p:font typeface="Helios Bold" panose="020B0604020202020204" charset="0"/>
      <p:regular r:id="rId15"/>
    </p:embeddedFont>
    <p:embeddedFont>
      <p:font typeface="Klein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55" y="-4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47562" y="399989"/>
            <a:ext cx="4583416" cy="74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8"/>
              </a:lnSpc>
              <a:spcBef>
                <a:spcPct val="0"/>
              </a:spcBef>
            </a:pPr>
            <a:r>
              <a:rPr lang="en-US" sz="4349" dirty="0">
                <a:solidFill>
                  <a:srgbClr val="0CC0DF"/>
                </a:solidFill>
                <a:latin typeface="Helios Bold"/>
                <a:ea typeface="Helios Bold"/>
                <a:cs typeface="Helios Bold"/>
                <a:sym typeface="Helios Bold"/>
              </a:rPr>
              <a:t>SIEMENS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20019" y="2953021"/>
            <a:ext cx="10039281" cy="4361239"/>
            <a:chOff x="0" y="0"/>
            <a:chExt cx="13385708" cy="5814985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3385708" cy="485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Marine Workflow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107383"/>
              <a:ext cx="1298807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Siemens Industry Software (India) Private Limited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6192"/>
            <a:ext cx="9411059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321" y="449963"/>
            <a:ext cx="11743017" cy="2106930"/>
            <a:chOff x="0" y="0"/>
            <a:chExt cx="15657356" cy="28092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565735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Area of Improvements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01638"/>
              <a:ext cx="1228524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7B40451-7D42-4C88-8D8E-A5F781D8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46" y="1513588"/>
            <a:ext cx="15308811" cy="8564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7705" y="3401384"/>
            <a:ext cx="9620350" cy="4089773"/>
            <a:chOff x="0" y="0"/>
            <a:chExt cx="12827133" cy="5453030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2827133" cy="4567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Advantage of Proposed Analytical Webpage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45429"/>
              <a:ext cx="1136905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 rot="2700000">
            <a:off x="-10495276" y="-28031138"/>
            <a:ext cx="37308445" cy="31932434"/>
          </a:xfrm>
          <a:custGeom>
            <a:avLst/>
            <a:gdLst/>
            <a:ahLst/>
            <a:cxnLst/>
            <a:rect l="l" t="t" r="r" b="b"/>
            <a:pathLst>
              <a:path w="37308445" h="31932434">
                <a:moveTo>
                  <a:pt x="0" y="0"/>
                </a:moveTo>
                <a:lnTo>
                  <a:pt x="37308446" y="0"/>
                </a:lnTo>
                <a:lnTo>
                  <a:pt x="37308446" y="31932435"/>
                </a:lnTo>
                <a:lnTo>
                  <a:pt x="0" y="31932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417" b="-841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9642260" y="3646142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0548000" y="3588992"/>
            <a:ext cx="6711300" cy="85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0"/>
              </a:lnSpc>
              <a:spcBef>
                <a:spcPct val="0"/>
              </a:spcBef>
            </a:pPr>
            <a:r>
              <a:rPr lang="en-US" sz="243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Ea</a:t>
            </a:r>
            <a:r>
              <a:rPr lang="en-US" sz="2435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sy to Perform Analysis Using Python</a:t>
            </a:r>
          </a:p>
          <a:p>
            <a:pPr marL="0" lvl="0" indent="0" algn="l">
              <a:lnSpc>
                <a:spcPts val="3410"/>
              </a:lnSpc>
              <a:spcBef>
                <a:spcPct val="0"/>
              </a:spcBef>
            </a:pPr>
            <a:endParaRPr lang="en-US" sz="2435" u="none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642260" y="472859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548000" y="4695190"/>
            <a:ext cx="655423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Flexibility and Ease of Code Modification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9642260" y="5811039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0548000" y="5753889"/>
            <a:ext cx="655423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V</a:t>
            </a:r>
            <a:r>
              <a: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isual Data Insights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u="none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642260" y="6893488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0626532" y="6860087"/>
            <a:ext cx="655423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Large Python Community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AF5E6E5-4500-E0E3-1EAF-3E8161CBE262}"/>
              </a:ext>
            </a:extLst>
          </p:cNvPr>
          <p:cNvGrpSpPr/>
          <p:nvPr/>
        </p:nvGrpSpPr>
        <p:grpSpPr>
          <a:xfrm>
            <a:off x="0" y="186192"/>
            <a:ext cx="9411059" cy="10287000"/>
            <a:chOff x="0" y="0"/>
            <a:chExt cx="2478633" cy="270933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AD5D53D6-0327-C1FF-32CF-9423947CAF31}"/>
                </a:ext>
              </a:extLst>
            </p:cNvPr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0D0BD28E-258C-9AF9-66B0-5BE7CFF3B3D2}"/>
                </a:ext>
              </a:extLst>
            </p:cNvPr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4948B-0DC6-B87F-418C-43EB3FD7956B}"/>
              </a:ext>
            </a:extLst>
          </p:cNvPr>
          <p:cNvGrpSpPr/>
          <p:nvPr/>
        </p:nvGrpSpPr>
        <p:grpSpPr>
          <a:xfrm>
            <a:off x="175321" y="2026192"/>
            <a:ext cx="18578096" cy="3308008"/>
            <a:chOff x="0" y="2101638"/>
            <a:chExt cx="24770795" cy="44106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AD8AB5-FDAF-4139-9D63-4B44E41C76E6}"/>
                </a:ext>
              </a:extLst>
            </p:cNvPr>
            <p:cNvSpPr txBox="1"/>
            <p:nvPr/>
          </p:nvSpPr>
          <p:spPr>
            <a:xfrm>
              <a:off x="9113439" y="4986342"/>
              <a:ext cx="15657356" cy="152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Thankyou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02DAB8-1561-E1FE-13C8-3F85466AEDC6}"/>
                </a:ext>
              </a:extLst>
            </p:cNvPr>
            <p:cNvSpPr txBox="1"/>
            <p:nvPr/>
          </p:nvSpPr>
          <p:spPr>
            <a:xfrm>
              <a:off x="0" y="2101638"/>
              <a:ext cx="1228524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16430"/>
            <a:ext cx="18288000" cy="3773114"/>
            <a:chOff x="0" y="0"/>
            <a:chExt cx="24384000" cy="503081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5030819"/>
            </a:xfrm>
            <a:prstGeom prst="rect">
              <a:avLst/>
            </a:prstGeom>
            <a:solidFill>
              <a:srgbClr val="00243C">
                <a:alpha val="1372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45690"/>
              </p:ext>
            </p:extLst>
          </p:nvPr>
        </p:nvGraphicFramePr>
        <p:xfrm>
          <a:off x="2086852" y="3671505"/>
          <a:ext cx="14114292" cy="6500111"/>
        </p:xfrm>
        <a:graphic>
          <a:graphicData uri="http://schemas.openxmlformats.org/drawingml/2006/table">
            <a:tbl>
              <a:tblPr/>
              <a:tblGrid>
                <a:gridCol w="682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2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99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2E3A"/>
                          </a:solidFill>
                          <a:effectLst/>
                          <a:uLnTx/>
                          <a:uFillTx/>
                          <a:latin typeface="Helios"/>
                          <a:ea typeface="Helios"/>
                          <a:cs typeface="Helios"/>
                          <a:sym typeface="Helios"/>
                        </a:rPr>
                        <a:t>Introduction 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3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Brief Insights about Our Data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5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Proposed Webpage Overview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6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Area of Improvements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7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99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2E3A"/>
                          </a:solidFill>
                          <a:effectLst/>
                          <a:uLnTx/>
                          <a:uFillTx/>
                          <a:latin typeface="Helios"/>
                          <a:ea typeface="Helios"/>
                          <a:cs typeface="Helios"/>
                          <a:sym typeface="Helios"/>
                        </a:rPr>
                        <a:t>Advantages of the New Analytical Webpage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11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Agenda</a:t>
            </a:r>
          </a:p>
        </p:txBody>
      </p:sp>
      <p:sp>
        <p:nvSpPr>
          <p:cNvPr id="9" name="Freeform 9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2700000">
            <a:off x="-10480675" y="-26575969"/>
            <a:ext cx="37308445" cy="31932434"/>
          </a:xfrm>
          <a:custGeom>
            <a:avLst/>
            <a:gdLst/>
            <a:ahLst/>
            <a:cxnLst/>
            <a:rect l="l" t="t" r="r" b="b"/>
            <a:pathLst>
              <a:path w="37308445" h="31932434">
                <a:moveTo>
                  <a:pt x="0" y="0"/>
                </a:moveTo>
                <a:lnTo>
                  <a:pt x="37308446" y="0"/>
                </a:lnTo>
                <a:lnTo>
                  <a:pt x="37308446" y="31932434"/>
                </a:lnTo>
                <a:lnTo>
                  <a:pt x="0" y="31932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417" b="-841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Box 12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7349" y="1309688"/>
            <a:ext cx="10388935" cy="7169785"/>
            <a:chOff x="0" y="0"/>
            <a:chExt cx="13851913" cy="9559713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3851913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Introduction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08411"/>
              <a:ext cx="12505792" cy="7451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9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Siemens DISW is engaged in diverse projects.</a:t>
              </a:r>
            </a:p>
            <a:p>
              <a:pPr marL="690879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This presentation focuses on our marine project.</a:t>
              </a:r>
            </a:p>
            <a:p>
              <a:pPr marL="690879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Discussion will cover the analytical webpage developed for the project to analyzes various states:</a:t>
              </a:r>
            </a:p>
            <a:p>
              <a:pPr marL="1381758" lvl="2" indent="-460586" algn="l">
                <a:lnSpc>
                  <a:spcPts val="4479"/>
                </a:lnSpc>
                <a:buFont typeface="Arial"/>
                <a:buChar char="⚬"/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Memory usage</a:t>
              </a:r>
            </a:p>
            <a:p>
              <a:pPr marL="1381758" lvl="2" indent="-460586" algn="l">
                <a:lnSpc>
                  <a:spcPts val="4479"/>
                </a:lnSpc>
                <a:buFont typeface="Arial"/>
                <a:buChar char="⚬"/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Assembly states</a:t>
              </a:r>
            </a:p>
            <a:p>
              <a:pPr marL="1381758" lvl="2" indent="-460586" algn="l">
                <a:lnSpc>
                  <a:spcPts val="4479"/>
                </a:lnSpc>
                <a:buFont typeface="Arial"/>
                <a:buChar char="⚬"/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Timer states</a:t>
              </a:r>
            </a:p>
            <a:p>
              <a:pPr marL="1381758" lvl="2" indent="-460586" algn="l">
                <a:lnSpc>
                  <a:spcPts val="4479"/>
                </a:lnSpc>
                <a:buFont typeface="Arial"/>
                <a:buChar char="⚬"/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Network states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418169" y="1199993"/>
            <a:ext cx="7670407" cy="7592827"/>
          </a:xfrm>
          <a:custGeom>
            <a:avLst/>
            <a:gdLst/>
            <a:ahLst/>
            <a:cxnLst/>
            <a:rect l="l" t="t" r="r" b="b"/>
            <a:pathLst>
              <a:path w="7670407" h="7592827">
                <a:moveTo>
                  <a:pt x="0" y="0"/>
                </a:moveTo>
                <a:lnTo>
                  <a:pt x="7670407" y="0"/>
                </a:lnTo>
                <a:lnTo>
                  <a:pt x="7670407" y="7592828"/>
                </a:lnTo>
                <a:lnTo>
                  <a:pt x="0" y="7592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6" r="-516" b="-206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10558427" y="2262140"/>
            <a:ext cx="5576082" cy="5762720"/>
            <a:chOff x="0" y="0"/>
            <a:chExt cx="6362700" cy="6575666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39148" r="-3914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CE7B05-AA06-A9BA-D173-6CBFD5D509D3}"/>
              </a:ext>
            </a:extLst>
          </p:cNvPr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2721E7-1CD7-A0FA-A61B-4FD54A3B5765}"/>
                </a:ext>
              </a:extLst>
            </p:cNvPr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7762004-5666-7C4A-97BF-51C7C2817433}"/>
                </a:ext>
              </a:extLst>
            </p:cNvPr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3DFF558-4AE8-5003-4218-801DFF76C917}"/>
              </a:ext>
            </a:extLst>
          </p:cNvPr>
          <p:cNvGrpSpPr/>
          <p:nvPr/>
        </p:nvGrpSpPr>
        <p:grpSpPr>
          <a:xfrm>
            <a:off x="-2883697" y="-3569495"/>
            <a:ext cx="7138990" cy="713899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0312B20-1AC2-52F3-FC8C-E10D3CDCC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CFE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E67ED3C-9EB3-C1AA-3829-9FE5285C72E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35231CE-04A9-BE2B-9D9E-C70148E03C3B}"/>
              </a:ext>
            </a:extLst>
          </p:cNvPr>
          <p:cNvSpPr txBox="1"/>
          <p:nvPr/>
        </p:nvSpPr>
        <p:spPr>
          <a:xfrm>
            <a:off x="6880284" y="2585288"/>
            <a:ext cx="5171318" cy="82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Disclaimer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D2FF013-5BE5-11EA-51FA-AFFF4337CA51}"/>
              </a:ext>
            </a:extLst>
          </p:cNvPr>
          <p:cNvGrpSpPr/>
          <p:nvPr/>
        </p:nvGrpSpPr>
        <p:grpSpPr>
          <a:xfrm>
            <a:off x="5881246" y="3569495"/>
            <a:ext cx="6170357" cy="1404061"/>
            <a:chOff x="0" y="0"/>
            <a:chExt cx="4655006" cy="105924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16C8963-7614-92F5-5C19-A4A5EC0CD832}"/>
                </a:ext>
              </a:extLst>
            </p:cNvPr>
            <p:cNvSpPr/>
            <p:nvPr/>
          </p:nvSpPr>
          <p:spPr>
            <a:xfrm>
              <a:off x="0" y="0"/>
              <a:ext cx="4655006" cy="1059244"/>
            </a:xfrm>
            <a:custGeom>
              <a:avLst/>
              <a:gdLst/>
              <a:ahLst/>
              <a:cxnLst/>
              <a:rect l="l" t="t" r="r" b="b"/>
              <a:pathLst>
                <a:path w="4655006" h="1059244">
                  <a:moveTo>
                    <a:pt x="37641" y="0"/>
                  </a:moveTo>
                  <a:lnTo>
                    <a:pt x="4617365" y="0"/>
                  </a:lnTo>
                  <a:cubicBezTo>
                    <a:pt x="4638153" y="0"/>
                    <a:pt x="4655006" y="16852"/>
                    <a:pt x="4655006" y="37641"/>
                  </a:cubicBezTo>
                  <a:lnTo>
                    <a:pt x="4655006" y="1021603"/>
                  </a:lnTo>
                  <a:cubicBezTo>
                    <a:pt x="4655006" y="1042392"/>
                    <a:pt x="4638153" y="1059244"/>
                    <a:pt x="4617365" y="1059244"/>
                  </a:cubicBezTo>
                  <a:lnTo>
                    <a:pt x="37641" y="1059244"/>
                  </a:lnTo>
                  <a:cubicBezTo>
                    <a:pt x="16852" y="1059244"/>
                    <a:pt x="0" y="1042392"/>
                    <a:pt x="0" y="1021603"/>
                  </a:cubicBezTo>
                  <a:lnTo>
                    <a:pt x="0" y="37641"/>
                  </a:lnTo>
                  <a:cubicBezTo>
                    <a:pt x="0" y="16852"/>
                    <a:pt x="16852" y="0"/>
                    <a:pt x="3764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CD5F9AC-E10D-A624-0896-6EA6851819E1}"/>
                </a:ext>
              </a:extLst>
            </p:cNvPr>
            <p:cNvSpPr txBox="1"/>
            <p:nvPr/>
          </p:nvSpPr>
          <p:spPr>
            <a:xfrm>
              <a:off x="0" y="-47625"/>
              <a:ext cx="4655006" cy="110686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All the data is made up just to create the plots and visualizations for our webpage. It is not real data.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4EC4494-4468-9795-CC3E-6A8780AD906E}"/>
              </a:ext>
            </a:extLst>
          </p:cNvPr>
          <p:cNvGrpSpPr/>
          <p:nvPr/>
        </p:nvGrpSpPr>
        <p:grpSpPr>
          <a:xfrm>
            <a:off x="3274323" y="2825930"/>
            <a:ext cx="581682" cy="581682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3FF27C6-8FC2-7DF0-AE8D-82FF128E29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CFE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B4D3978-F834-1BAD-B12C-1B026E05E4E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065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26359" cy="10295868"/>
            <a:chOff x="0" y="0"/>
            <a:chExt cx="1857156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7156" cy="2711669"/>
            </a:xfrm>
            <a:custGeom>
              <a:avLst/>
              <a:gdLst/>
              <a:ahLst/>
              <a:cxnLst/>
              <a:rect l="l" t="t" r="r" b="b"/>
              <a:pathLst>
                <a:path w="1857156" h="2711669">
                  <a:moveTo>
                    <a:pt x="0" y="0"/>
                  </a:moveTo>
                  <a:lnTo>
                    <a:pt x="1857156" y="0"/>
                  </a:lnTo>
                  <a:lnTo>
                    <a:pt x="185715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57156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289425"/>
            <a:ext cx="5097869" cy="164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Brief Insights about our Data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28290" y="2544474"/>
            <a:ext cx="3086100" cy="1371195"/>
            <a:chOff x="0" y="0"/>
            <a:chExt cx="812800" cy="3611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361138"/>
            </a:xfrm>
            <a:custGeom>
              <a:avLst/>
              <a:gdLst/>
              <a:ahLst/>
              <a:cxnLst/>
              <a:rect l="l" t="t" r="r" b="b"/>
              <a:pathLst>
                <a:path w="812800" h="361138">
                  <a:moveTo>
                    <a:pt x="75259" y="0"/>
                  </a:moveTo>
                  <a:lnTo>
                    <a:pt x="737541" y="0"/>
                  </a:lnTo>
                  <a:cubicBezTo>
                    <a:pt x="779105" y="0"/>
                    <a:pt x="812800" y="33695"/>
                    <a:pt x="812800" y="75259"/>
                  </a:cubicBezTo>
                  <a:lnTo>
                    <a:pt x="812800" y="285879"/>
                  </a:lnTo>
                  <a:cubicBezTo>
                    <a:pt x="812800" y="305839"/>
                    <a:pt x="804871" y="324981"/>
                    <a:pt x="790757" y="339095"/>
                  </a:cubicBezTo>
                  <a:cubicBezTo>
                    <a:pt x="776643" y="353209"/>
                    <a:pt x="757501" y="361138"/>
                    <a:pt x="737541" y="361138"/>
                  </a:cubicBezTo>
                  <a:lnTo>
                    <a:pt x="75259" y="361138"/>
                  </a:lnTo>
                  <a:cubicBezTo>
                    <a:pt x="33695" y="361138"/>
                    <a:pt x="0" y="327443"/>
                    <a:pt x="0" y="285879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15396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4182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JSON Data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4114390" y="3230071"/>
            <a:ext cx="1200150" cy="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flipH="1">
            <a:off x="9831631" y="3230071"/>
            <a:ext cx="1196659" cy="0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7336081" y="2763346"/>
            <a:ext cx="2495550" cy="933450"/>
            <a:chOff x="0" y="0"/>
            <a:chExt cx="657264" cy="2458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718BA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Environment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314540" y="2763346"/>
            <a:ext cx="2495550" cy="933450"/>
            <a:chOff x="0" y="0"/>
            <a:chExt cx="657264" cy="2458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718BA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Step Details 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8583856" y="1976702"/>
            <a:ext cx="0" cy="786644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7650406" y="1043252"/>
            <a:ext cx="1866900" cy="933450"/>
            <a:chOff x="0" y="0"/>
            <a:chExt cx="491694" cy="245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1694" cy="245847"/>
            </a:xfrm>
            <a:custGeom>
              <a:avLst/>
              <a:gdLst/>
              <a:ahLst/>
              <a:cxnLst/>
              <a:rect l="l" t="t" r="r" b="b"/>
              <a:pathLst>
                <a:path w="491694" h="245847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9169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Meta Data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61641" y="4356100"/>
            <a:ext cx="2495550" cy="933450"/>
            <a:chOff x="0" y="0"/>
            <a:chExt cx="657264" cy="2458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C0CFE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StepID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H="1">
            <a:off x="13902767" y="3696796"/>
            <a:ext cx="2659548" cy="777266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7336081" y="5930900"/>
            <a:ext cx="2495550" cy="933450"/>
            <a:chOff x="0" y="0"/>
            <a:chExt cx="657264" cy="2458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C0CFE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Memory State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8583856" y="6864350"/>
            <a:ext cx="0" cy="1247775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9" name="Group 29"/>
          <p:cNvGrpSpPr/>
          <p:nvPr/>
        </p:nvGrpSpPr>
        <p:grpSpPr>
          <a:xfrm>
            <a:off x="6889312" y="7979215"/>
            <a:ext cx="3060007" cy="2144812"/>
            <a:chOff x="-91190" y="-35005"/>
            <a:chExt cx="675952" cy="564889"/>
          </a:xfrm>
        </p:grpSpPr>
        <p:sp>
          <p:nvSpPr>
            <p:cNvPr id="30" name="Freeform 30"/>
            <p:cNvSpPr/>
            <p:nvPr/>
          </p:nvSpPr>
          <p:spPr>
            <a:xfrm>
              <a:off x="-91190" y="6280"/>
              <a:ext cx="675150" cy="523604"/>
            </a:xfrm>
            <a:custGeom>
              <a:avLst/>
              <a:gdLst/>
              <a:ahLst/>
              <a:cxnLst/>
              <a:rect l="l" t="t" r="r" b="b"/>
              <a:pathLst>
                <a:path w="675150" h="523604">
                  <a:moveTo>
                    <a:pt x="90603" y="0"/>
                  </a:moveTo>
                  <a:lnTo>
                    <a:pt x="584547" y="0"/>
                  </a:lnTo>
                  <a:cubicBezTo>
                    <a:pt x="608576" y="0"/>
                    <a:pt x="631621" y="9546"/>
                    <a:pt x="648613" y="26537"/>
                  </a:cubicBezTo>
                  <a:cubicBezTo>
                    <a:pt x="665604" y="43528"/>
                    <a:pt x="675150" y="66574"/>
                    <a:pt x="675150" y="90603"/>
                  </a:cubicBezTo>
                  <a:lnTo>
                    <a:pt x="675150" y="433001"/>
                  </a:lnTo>
                  <a:cubicBezTo>
                    <a:pt x="675150" y="483039"/>
                    <a:pt x="634585" y="523604"/>
                    <a:pt x="584547" y="523604"/>
                  </a:cubicBezTo>
                  <a:lnTo>
                    <a:pt x="90603" y="523604"/>
                  </a:lnTo>
                  <a:cubicBezTo>
                    <a:pt x="40564" y="523604"/>
                    <a:pt x="0" y="483039"/>
                    <a:pt x="0" y="433001"/>
                  </a:cubicBezTo>
                  <a:lnTo>
                    <a:pt x="0" y="90603"/>
                  </a:lnTo>
                  <a:cubicBezTo>
                    <a:pt x="0" y="40564"/>
                    <a:pt x="40564" y="0"/>
                    <a:pt x="9060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90388" y="-35005"/>
              <a:ext cx="675150" cy="5617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Bytes per Object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Bytes in use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Max bytes in use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Bytes from OS 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Bytes for Rollback in use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OS Bytes for Rollback 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213866" y="5859777"/>
            <a:ext cx="2495550" cy="933450"/>
            <a:chOff x="0" y="0"/>
            <a:chExt cx="657264" cy="24584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C0CFE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Assembly State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995166" y="5859777"/>
            <a:ext cx="2495550" cy="933450"/>
            <a:chOff x="0" y="0"/>
            <a:chExt cx="657264" cy="2458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C0CFE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Timer State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621958" y="5859777"/>
            <a:ext cx="2526582" cy="933450"/>
            <a:chOff x="0" y="0"/>
            <a:chExt cx="665437" cy="24584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65437" cy="245847"/>
            </a:xfrm>
            <a:custGeom>
              <a:avLst/>
              <a:gdLst/>
              <a:ahLst/>
              <a:cxnLst/>
              <a:rect l="l" t="t" r="r" b="b"/>
              <a:pathLst>
                <a:path w="665437" h="245847">
                  <a:moveTo>
                    <a:pt x="91926" y="0"/>
                  </a:moveTo>
                  <a:lnTo>
                    <a:pt x="573512" y="0"/>
                  </a:lnTo>
                  <a:cubicBezTo>
                    <a:pt x="597892" y="0"/>
                    <a:pt x="621273" y="9685"/>
                    <a:pt x="638513" y="26924"/>
                  </a:cubicBezTo>
                  <a:cubicBezTo>
                    <a:pt x="655752" y="44164"/>
                    <a:pt x="665437" y="67545"/>
                    <a:pt x="665437" y="91926"/>
                  </a:cubicBezTo>
                  <a:lnTo>
                    <a:pt x="665437" y="153921"/>
                  </a:lnTo>
                  <a:cubicBezTo>
                    <a:pt x="665437" y="204690"/>
                    <a:pt x="624281" y="245847"/>
                    <a:pt x="573512" y="245847"/>
                  </a:cubicBezTo>
                  <a:lnTo>
                    <a:pt x="91926" y="245847"/>
                  </a:lnTo>
                  <a:cubicBezTo>
                    <a:pt x="41156" y="245847"/>
                    <a:pt x="0" y="204690"/>
                    <a:pt x="0" y="153921"/>
                  </a:cubicBezTo>
                  <a:lnTo>
                    <a:pt x="0" y="91926"/>
                  </a:lnTo>
                  <a:cubicBezTo>
                    <a:pt x="0" y="41156"/>
                    <a:pt x="41156" y="0"/>
                    <a:pt x="91926" y="0"/>
                  </a:cubicBezTo>
                  <a:close/>
                </a:path>
              </a:pathLst>
            </a:custGeom>
            <a:solidFill>
              <a:srgbClr val="C0CFE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665437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Network State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 flipH="1">
            <a:off x="8583856" y="5298693"/>
            <a:ext cx="4207559" cy="632207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 flipH="1">
            <a:off x="11461641" y="5289550"/>
            <a:ext cx="1247775" cy="641349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AutoShape 43"/>
          <p:cNvSpPr/>
          <p:nvPr/>
        </p:nvSpPr>
        <p:spPr>
          <a:xfrm>
            <a:off x="12791415" y="5298503"/>
            <a:ext cx="1451525" cy="561274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AutoShape 44"/>
          <p:cNvSpPr/>
          <p:nvPr/>
        </p:nvSpPr>
        <p:spPr>
          <a:xfrm>
            <a:off x="12709416" y="5289550"/>
            <a:ext cx="4175833" cy="570226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/>
          <p:cNvSpPr/>
          <p:nvPr/>
        </p:nvSpPr>
        <p:spPr>
          <a:xfrm>
            <a:off x="11471164" y="6793417"/>
            <a:ext cx="14108" cy="706609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6" name="Group 46"/>
          <p:cNvGrpSpPr/>
          <p:nvPr/>
        </p:nvGrpSpPr>
        <p:grpSpPr>
          <a:xfrm>
            <a:off x="9831631" y="7093435"/>
            <a:ext cx="3607652" cy="1187958"/>
            <a:chOff x="0" y="0"/>
            <a:chExt cx="950164" cy="31287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50164" cy="312878"/>
            </a:xfrm>
            <a:custGeom>
              <a:avLst/>
              <a:gdLst/>
              <a:ahLst/>
              <a:cxnLst/>
              <a:rect l="l" t="t" r="r" b="b"/>
              <a:pathLst>
                <a:path w="950164" h="312878">
                  <a:moveTo>
                    <a:pt x="64379" y="0"/>
                  </a:moveTo>
                  <a:lnTo>
                    <a:pt x="885784" y="0"/>
                  </a:lnTo>
                  <a:cubicBezTo>
                    <a:pt x="902859" y="0"/>
                    <a:pt x="919234" y="6783"/>
                    <a:pt x="931307" y="18856"/>
                  </a:cubicBezTo>
                  <a:cubicBezTo>
                    <a:pt x="943381" y="30930"/>
                    <a:pt x="950164" y="47305"/>
                    <a:pt x="950164" y="64379"/>
                  </a:cubicBezTo>
                  <a:lnTo>
                    <a:pt x="950164" y="248499"/>
                  </a:lnTo>
                  <a:cubicBezTo>
                    <a:pt x="950164" y="284054"/>
                    <a:pt x="921340" y="312878"/>
                    <a:pt x="885784" y="312878"/>
                  </a:cubicBezTo>
                  <a:lnTo>
                    <a:pt x="64379" y="312878"/>
                  </a:lnTo>
                  <a:cubicBezTo>
                    <a:pt x="47305" y="312878"/>
                    <a:pt x="30930" y="306095"/>
                    <a:pt x="18856" y="294022"/>
                  </a:cubicBezTo>
                  <a:cubicBezTo>
                    <a:pt x="6783" y="281948"/>
                    <a:pt x="0" y="265573"/>
                    <a:pt x="0" y="248499"/>
                  </a:cubicBezTo>
                  <a:lnTo>
                    <a:pt x="0" y="64379"/>
                  </a:lnTo>
                  <a:cubicBezTo>
                    <a:pt x="0" y="47305"/>
                    <a:pt x="6783" y="30930"/>
                    <a:pt x="18856" y="18856"/>
                  </a:cubicBezTo>
                  <a:cubicBezTo>
                    <a:pt x="30930" y="6783"/>
                    <a:pt x="47305" y="0"/>
                    <a:pt x="64379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950164" cy="3509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Number of Fully Loaded Parts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Number of Partially Loaded Parts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Number of Minimally Loaded Parts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H="1">
            <a:off x="14306273" y="6793417"/>
            <a:ext cx="0" cy="2145201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0" name="Group 50"/>
          <p:cNvGrpSpPr/>
          <p:nvPr/>
        </p:nvGrpSpPr>
        <p:grpSpPr>
          <a:xfrm>
            <a:off x="13024543" y="8938618"/>
            <a:ext cx="2563460" cy="933450"/>
            <a:chOff x="0" y="0"/>
            <a:chExt cx="675150" cy="24584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75150" cy="245847"/>
            </a:xfrm>
            <a:custGeom>
              <a:avLst/>
              <a:gdLst/>
              <a:ahLst/>
              <a:cxnLst/>
              <a:rect l="l" t="t" r="r" b="b"/>
              <a:pathLst>
                <a:path w="675150" h="245847">
                  <a:moveTo>
                    <a:pt x="90603" y="0"/>
                  </a:moveTo>
                  <a:lnTo>
                    <a:pt x="584547" y="0"/>
                  </a:lnTo>
                  <a:cubicBezTo>
                    <a:pt x="608576" y="0"/>
                    <a:pt x="631621" y="9546"/>
                    <a:pt x="648613" y="26537"/>
                  </a:cubicBezTo>
                  <a:cubicBezTo>
                    <a:pt x="665604" y="43528"/>
                    <a:pt x="675150" y="66574"/>
                    <a:pt x="675150" y="90603"/>
                  </a:cubicBezTo>
                  <a:lnTo>
                    <a:pt x="675150" y="155244"/>
                  </a:lnTo>
                  <a:cubicBezTo>
                    <a:pt x="675150" y="205282"/>
                    <a:pt x="634585" y="245847"/>
                    <a:pt x="584547" y="245847"/>
                  </a:cubicBezTo>
                  <a:lnTo>
                    <a:pt x="90603" y="245847"/>
                  </a:lnTo>
                  <a:cubicBezTo>
                    <a:pt x="40564" y="245847"/>
                    <a:pt x="0" y="205282"/>
                    <a:pt x="0" y="155244"/>
                  </a:cubicBezTo>
                  <a:lnTo>
                    <a:pt x="0" y="90603"/>
                  </a:lnTo>
                  <a:cubicBezTo>
                    <a:pt x="0" y="40564"/>
                    <a:pt x="40564" y="0"/>
                    <a:pt x="9060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675150" cy="2839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Time required to perform operation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>
            <a:off x="16972315" y="6793417"/>
            <a:ext cx="6191" cy="300018"/>
          </a:xfrm>
          <a:prstGeom prst="line">
            <a:avLst/>
          </a:prstGeom>
          <a:ln w="19050" cap="flat">
            <a:solidFill>
              <a:srgbClr val="2A2E3A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4" name="Group 54"/>
          <p:cNvGrpSpPr/>
          <p:nvPr/>
        </p:nvGrpSpPr>
        <p:grpSpPr>
          <a:xfrm>
            <a:off x="15709033" y="7093435"/>
            <a:ext cx="2563460" cy="1187958"/>
            <a:chOff x="0" y="0"/>
            <a:chExt cx="675150" cy="31287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75150" cy="312878"/>
            </a:xfrm>
            <a:custGeom>
              <a:avLst/>
              <a:gdLst/>
              <a:ahLst/>
              <a:cxnLst/>
              <a:rect l="l" t="t" r="r" b="b"/>
              <a:pathLst>
                <a:path w="675150" h="312878">
                  <a:moveTo>
                    <a:pt x="90603" y="0"/>
                  </a:moveTo>
                  <a:lnTo>
                    <a:pt x="584547" y="0"/>
                  </a:lnTo>
                  <a:cubicBezTo>
                    <a:pt x="608576" y="0"/>
                    <a:pt x="631621" y="9546"/>
                    <a:pt x="648613" y="26537"/>
                  </a:cubicBezTo>
                  <a:cubicBezTo>
                    <a:pt x="665604" y="43528"/>
                    <a:pt x="675150" y="66574"/>
                    <a:pt x="675150" y="90603"/>
                  </a:cubicBezTo>
                  <a:lnTo>
                    <a:pt x="675150" y="222275"/>
                  </a:lnTo>
                  <a:cubicBezTo>
                    <a:pt x="675150" y="272313"/>
                    <a:pt x="634585" y="312878"/>
                    <a:pt x="584547" y="312878"/>
                  </a:cubicBezTo>
                  <a:lnTo>
                    <a:pt x="90603" y="312878"/>
                  </a:lnTo>
                  <a:cubicBezTo>
                    <a:pt x="66574" y="312878"/>
                    <a:pt x="43528" y="303332"/>
                    <a:pt x="26537" y="286341"/>
                  </a:cubicBezTo>
                  <a:cubicBezTo>
                    <a:pt x="9546" y="269349"/>
                    <a:pt x="0" y="246304"/>
                    <a:pt x="0" y="222275"/>
                  </a:cubicBezTo>
                  <a:lnTo>
                    <a:pt x="0" y="90603"/>
                  </a:lnTo>
                  <a:cubicBezTo>
                    <a:pt x="0" y="40564"/>
                    <a:pt x="40564" y="0"/>
                    <a:pt x="9060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675150" cy="3509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NumSoaCalls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NumPdiCalls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NumFccCalls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700000">
            <a:off x="-10433212" y="-26676758"/>
            <a:ext cx="37308445" cy="31932434"/>
          </a:xfrm>
          <a:custGeom>
            <a:avLst/>
            <a:gdLst/>
            <a:ahLst/>
            <a:cxnLst/>
            <a:rect l="l" t="t" r="r" b="b"/>
            <a:pathLst>
              <a:path w="37308445" h="31932434">
                <a:moveTo>
                  <a:pt x="0" y="0"/>
                </a:moveTo>
                <a:lnTo>
                  <a:pt x="37308446" y="0"/>
                </a:lnTo>
                <a:lnTo>
                  <a:pt x="37308446" y="31932434"/>
                </a:lnTo>
                <a:lnTo>
                  <a:pt x="0" y="3193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417" b="-841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02" y="3656683"/>
            <a:ext cx="9437912" cy="64130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810895" y="5131330"/>
            <a:ext cx="6287254" cy="712690"/>
            <a:chOff x="0" y="0"/>
            <a:chExt cx="1655902" cy="187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5902" cy="187704"/>
            </a:xfrm>
            <a:custGeom>
              <a:avLst/>
              <a:gdLst/>
              <a:ahLst/>
              <a:cxnLst/>
              <a:rect l="l" t="t" r="r" b="b"/>
              <a:pathLst>
                <a:path w="1655902" h="187704">
                  <a:moveTo>
                    <a:pt x="93852" y="0"/>
                  </a:moveTo>
                  <a:lnTo>
                    <a:pt x="1562050" y="0"/>
                  </a:lnTo>
                  <a:cubicBezTo>
                    <a:pt x="1586941" y="0"/>
                    <a:pt x="1610813" y="9888"/>
                    <a:pt x="1628414" y="27489"/>
                  </a:cubicBezTo>
                  <a:cubicBezTo>
                    <a:pt x="1646014" y="45089"/>
                    <a:pt x="1655902" y="68961"/>
                    <a:pt x="1655902" y="93852"/>
                  </a:cubicBezTo>
                  <a:lnTo>
                    <a:pt x="1655902" y="93852"/>
                  </a:lnTo>
                  <a:cubicBezTo>
                    <a:pt x="1655902" y="145685"/>
                    <a:pt x="1613883" y="187704"/>
                    <a:pt x="1562050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55902" cy="244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ANALYSIS PERFORMED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810895" y="5996420"/>
            <a:ext cx="62872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Testwise Baseline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72046" y="7800204"/>
            <a:ext cx="62872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Detailed Analysis  of Baseline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10895" y="6597131"/>
            <a:ext cx="62872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Statewise Baseline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10895" y="7199494"/>
            <a:ext cx="62872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Stepwise Baseline Analysis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810895" y="3817930"/>
            <a:ext cx="6287254" cy="712690"/>
            <a:chOff x="0" y="0"/>
            <a:chExt cx="1655902" cy="1877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55902" cy="187704"/>
            </a:xfrm>
            <a:custGeom>
              <a:avLst/>
              <a:gdLst/>
              <a:ahLst/>
              <a:cxnLst/>
              <a:rect l="l" t="t" r="r" b="b"/>
              <a:pathLst>
                <a:path w="1655902" h="187704">
                  <a:moveTo>
                    <a:pt x="93852" y="0"/>
                  </a:moveTo>
                  <a:lnTo>
                    <a:pt x="1562050" y="0"/>
                  </a:lnTo>
                  <a:cubicBezTo>
                    <a:pt x="1586941" y="0"/>
                    <a:pt x="1610813" y="9888"/>
                    <a:pt x="1628414" y="27489"/>
                  </a:cubicBezTo>
                  <a:cubicBezTo>
                    <a:pt x="1646014" y="45089"/>
                    <a:pt x="1655902" y="68961"/>
                    <a:pt x="1655902" y="93852"/>
                  </a:cubicBezTo>
                  <a:lnTo>
                    <a:pt x="1655902" y="93852"/>
                  </a:lnTo>
                  <a:cubicBezTo>
                    <a:pt x="1655902" y="145685"/>
                    <a:pt x="1613883" y="187704"/>
                    <a:pt x="1562050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655902" cy="244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TOOL UTILIZED FOR ANALYSIS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9963" y="523684"/>
            <a:ext cx="12063594" cy="2941978"/>
            <a:chOff x="0" y="0"/>
            <a:chExt cx="16084792" cy="392263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16084792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Proposed Webpage Overview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215035"/>
              <a:ext cx="1452168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810895" y="4473470"/>
            <a:ext cx="62872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Python (Pandas)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810895" y="8458064"/>
            <a:ext cx="6287254" cy="712690"/>
            <a:chOff x="0" y="0"/>
            <a:chExt cx="1655902" cy="1877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55902" cy="187704"/>
            </a:xfrm>
            <a:custGeom>
              <a:avLst/>
              <a:gdLst/>
              <a:ahLst/>
              <a:cxnLst/>
              <a:rect l="l" t="t" r="r" b="b"/>
              <a:pathLst>
                <a:path w="1655902" h="187704">
                  <a:moveTo>
                    <a:pt x="93852" y="0"/>
                  </a:moveTo>
                  <a:lnTo>
                    <a:pt x="1562050" y="0"/>
                  </a:lnTo>
                  <a:cubicBezTo>
                    <a:pt x="1586941" y="0"/>
                    <a:pt x="1610813" y="9888"/>
                    <a:pt x="1628414" y="27489"/>
                  </a:cubicBezTo>
                  <a:cubicBezTo>
                    <a:pt x="1646014" y="45089"/>
                    <a:pt x="1655902" y="68961"/>
                    <a:pt x="1655902" y="93852"/>
                  </a:cubicBezTo>
                  <a:lnTo>
                    <a:pt x="1655902" y="93852"/>
                  </a:lnTo>
                  <a:cubicBezTo>
                    <a:pt x="1655902" y="145685"/>
                    <a:pt x="1613883" y="187704"/>
                    <a:pt x="1562050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655902" cy="244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TOOL UTILIZED FOR WEBPAGE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972046" y="9226065"/>
            <a:ext cx="62872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Flask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-91264" y="155160"/>
            <a:ext cx="9411059" cy="10287000"/>
            <a:chOff x="0" y="0"/>
            <a:chExt cx="247863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74401" y="1552106"/>
            <a:ext cx="685742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Clustered Stack Bar Plot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8417" y="155160"/>
            <a:ext cx="11743017" cy="2106930"/>
            <a:chOff x="0" y="0"/>
            <a:chExt cx="15657356" cy="28092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1565735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Area of Improvements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01638"/>
              <a:ext cx="1228524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80423" y="1552106"/>
            <a:ext cx="5585113" cy="1419967"/>
            <a:chOff x="0" y="0"/>
            <a:chExt cx="7446817" cy="18932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Area Map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14593"/>
              <a:ext cx="744681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26" name="Picture 2" descr="Memory Usage by Baseline and Step">
            <a:extLst>
              <a:ext uri="{FF2B5EF4-FFF2-40B4-BE49-F238E27FC236}">
                <a16:creationId xmlns:a16="http://schemas.microsoft.com/office/drawing/2014/main" id="{73F382AB-084F-9C2C-7527-D938301D2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05" y="3338196"/>
            <a:ext cx="8627882" cy="383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F7DC327-063B-B4FB-DF88-8EB9F2D9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659" y="3386517"/>
            <a:ext cx="7374336" cy="41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-91264" y="155160"/>
            <a:ext cx="9411059" cy="10287000"/>
            <a:chOff x="0" y="0"/>
            <a:chExt cx="247863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74401" y="1552106"/>
            <a:ext cx="685742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Clustered Stack Bar Plot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8417" y="155160"/>
            <a:ext cx="11743017" cy="2106930"/>
            <a:chOff x="0" y="0"/>
            <a:chExt cx="15657356" cy="28092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1565735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Area of Improvements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01638"/>
              <a:ext cx="1228524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80423" y="1552106"/>
            <a:ext cx="5585113" cy="1419967"/>
            <a:chOff x="0" y="0"/>
            <a:chExt cx="7446817" cy="18932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Area Map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14593"/>
              <a:ext cx="744681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050" name="Picture 2" descr="Timer State by Baseline and Step">
            <a:extLst>
              <a:ext uri="{FF2B5EF4-FFF2-40B4-BE49-F238E27FC236}">
                <a16:creationId xmlns:a16="http://schemas.microsoft.com/office/drawing/2014/main" id="{B981241E-8E33-BFFC-C566-AAD0AF5E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4" y="3370390"/>
            <a:ext cx="8382582" cy="37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E40D873-5ECA-223F-12EE-EA9DF455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155856"/>
            <a:ext cx="7017599" cy="397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-91264" y="155160"/>
            <a:ext cx="9411059" cy="10287000"/>
            <a:chOff x="0" y="0"/>
            <a:chExt cx="247863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76546" y="2898823"/>
            <a:ext cx="7645647" cy="3822823"/>
          </a:xfrm>
          <a:custGeom>
            <a:avLst/>
            <a:gdLst/>
            <a:ahLst/>
            <a:cxnLst/>
            <a:rect l="l" t="t" r="r" b="b"/>
            <a:pathLst>
              <a:path w="7645647" h="3822823">
                <a:moveTo>
                  <a:pt x="0" y="0"/>
                </a:moveTo>
                <a:lnTo>
                  <a:pt x="7645647" y="0"/>
                </a:lnTo>
                <a:lnTo>
                  <a:pt x="7645647" y="3822824"/>
                </a:lnTo>
                <a:lnTo>
                  <a:pt x="0" y="3822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874401" y="1552106"/>
            <a:ext cx="685742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Line Chart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83933" y="279288"/>
            <a:ext cx="11743017" cy="2106930"/>
            <a:chOff x="0" y="0"/>
            <a:chExt cx="15657356" cy="28092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1565735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Area of Improvements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01638"/>
              <a:ext cx="1228524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80423" y="1552106"/>
            <a:ext cx="5585113" cy="1419967"/>
            <a:chOff x="0" y="0"/>
            <a:chExt cx="7446817" cy="18932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Area Map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14593"/>
              <a:ext cx="744681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EBC4FCF-36D3-013F-09A0-8A322D923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5446" y="3197578"/>
            <a:ext cx="7615066" cy="3889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249</Words>
  <Application>Microsoft Office PowerPoint</Application>
  <PresentationFormat>Custom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Helios Bold</vt:lpstr>
      <vt:lpstr>Klein Bold</vt:lpstr>
      <vt:lpstr>Helios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dc:creator>Soni, Vishal (DI SW PLM PE PLA AM PUD PD1)</dc:creator>
  <cp:lastModifiedBy>Soni, Vishal (DI SW PLM PE PLA AM PUD PD1)</cp:lastModifiedBy>
  <cp:revision>5</cp:revision>
  <dcterms:created xsi:type="dcterms:W3CDTF">2006-08-16T00:00:00Z</dcterms:created>
  <dcterms:modified xsi:type="dcterms:W3CDTF">2024-07-12T01:41:25Z</dcterms:modified>
  <dc:identifier>DAGKoMemRKk</dc:identifier>
</cp:coreProperties>
</file>